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0" autoAdjust="0"/>
    <p:restoredTop sz="94660"/>
  </p:normalViewPr>
  <p:slideViewPr>
    <p:cSldViewPr>
      <p:cViewPr>
        <p:scale>
          <a:sx n="90" d="100"/>
          <a:sy n="90" d="100"/>
        </p:scale>
        <p:origin x="-576" y="-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62304D-D6A4-4056-B5CB-D13CA3487885}" type="datetimeFigureOut">
              <a:rPr lang="ru-RU" smtClean="0"/>
              <a:pPr/>
              <a:t>31.03.2015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0F89E8-57F5-40DB-BCB8-1CDE61B3CC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3314" name="Picture 2" descr="C:\Users\Компас\Desktop\Кружевные бордюры\xf.png"/>
            <p:cNvPicPr>
              <a:picLocks noChangeAspect="1" noChangeArrowheads="1"/>
            </p:cNvPicPr>
            <p:nvPr userDrawn="1"/>
          </p:nvPicPr>
          <p:blipFill>
            <a:blip r:embed="rId13" cstate="screen"/>
            <a:srcRect/>
            <a:stretch>
              <a:fillRect/>
            </a:stretch>
          </p:blipFill>
          <p:spPr bwMode="auto">
            <a:xfrm>
              <a:off x="0" y="6146477"/>
              <a:ext cx="9144000" cy="711523"/>
            </a:xfrm>
            <a:prstGeom prst="rect">
              <a:avLst/>
            </a:prstGeom>
            <a:noFill/>
          </p:spPr>
        </p:pic>
        <p:sp>
          <p:nvSpPr>
            <p:cNvPr id="13313" name="Rectangle 1"/>
            <p:cNvSpPr>
              <a:spLocks noChangeArrowheads="1"/>
            </p:cNvSpPr>
            <p:nvPr userDrawn="1"/>
          </p:nvSpPr>
          <p:spPr bwMode="auto">
            <a:xfrm>
              <a:off x="0" y="6642556"/>
              <a:ext cx="124585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FokinaLida.75@mail.ru</a:t>
              </a: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" name="Picture 2" descr="C:\Users\Компас\Desktop\Кружевные бордюры\xf.png"/>
            <p:cNvPicPr>
              <a:picLocks noChangeAspect="1" noChangeArrowheads="1"/>
            </p:cNvPicPr>
            <p:nvPr userDrawn="1"/>
          </p:nvPicPr>
          <p:blipFill>
            <a:blip r:embed="rId13" cstate="screen"/>
            <a:srcRect/>
            <a:stretch>
              <a:fillRect/>
            </a:stretch>
          </p:blipFill>
          <p:spPr bwMode="auto">
            <a:xfrm flipH="1" flipV="1">
              <a:off x="0" y="0"/>
              <a:ext cx="9144000" cy="711523"/>
            </a:xfrm>
            <a:prstGeom prst="rect">
              <a:avLst/>
            </a:prstGeom>
            <a:noFill/>
          </p:spPr>
        </p:pic>
        <p:pic>
          <p:nvPicPr>
            <p:cNvPr id="10" name="Picture 2" descr="C:\Users\Компас\Desktop\Кружевные бордюры\xf.png"/>
            <p:cNvPicPr>
              <a:picLocks noChangeAspect="1" noChangeArrowheads="1"/>
            </p:cNvPicPr>
            <p:nvPr userDrawn="1"/>
          </p:nvPicPr>
          <p:blipFill>
            <a:blip r:embed="rId14" cstate="screen"/>
            <a:srcRect/>
            <a:stretch>
              <a:fillRect/>
            </a:stretch>
          </p:blipFill>
          <p:spPr bwMode="auto">
            <a:xfrm rot="16200000" flipH="1" flipV="1">
              <a:off x="-2380543" y="3073239"/>
              <a:ext cx="5472610" cy="711523"/>
            </a:xfrm>
            <a:prstGeom prst="rect">
              <a:avLst/>
            </a:prstGeom>
            <a:noFill/>
          </p:spPr>
        </p:pic>
        <p:pic>
          <p:nvPicPr>
            <p:cNvPr id="11" name="Picture 2" descr="C:\Users\Компас\Desktop\Кружевные бордюры\xf.png"/>
            <p:cNvPicPr>
              <a:picLocks noChangeAspect="1" noChangeArrowheads="1"/>
            </p:cNvPicPr>
            <p:nvPr userDrawn="1"/>
          </p:nvPicPr>
          <p:blipFill>
            <a:blip r:embed="rId14" cstate="screen"/>
            <a:srcRect/>
            <a:stretch>
              <a:fillRect/>
            </a:stretch>
          </p:blipFill>
          <p:spPr bwMode="auto">
            <a:xfrm rot="5400000" flipV="1">
              <a:off x="6051934" y="3073240"/>
              <a:ext cx="5472610" cy="711523"/>
            </a:xfrm>
            <a:prstGeom prst="rect">
              <a:avLst/>
            </a:prstGeom>
            <a:noFill/>
          </p:spPr>
        </p:pic>
      </p:grpSp>
      <p:sp>
        <p:nvSpPr>
          <p:cNvPr id="13" name="Рамка 12"/>
          <p:cNvSpPr/>
          <p:nvPr userDrawn="1"/>
        </p:nvSpPr>
        <p:spPr>
          <a:xfrm>
            <a:off x="0" y="0"/>
            <a:ext cx="9144000" cy="6858000"/>
          </a:xfrm>
          <a:prstGeom prst="fram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D:\!Гагарина Лена\!Новое\Народный костюм\Фото костюм\OA0e7VpBAG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052736"/>
            <a:ext cx="3343157" cy="4752528"/>
          </a:xfrm>
          <a:prstGeom prst="rect">
            <a:avLst/>
          </a:prstGeom>
          <a:noFill/>
        </p:spPr>
      </p:pic>
      <p:grpSp>
        <p:nvGrpSpPr>
          <p:cNvPr id="2" name="Группа 1"/>
          <p:cNvGrpSpPr/>
          <p:nvPr/>
        </p:nvGrpSpPr>
        <p:grpSpPr>
          <a:xfrm>
            <a:off x="827584" y="1700808"/>
            <a:ext cx="7488832" cy="4246731"/>
            <a:chOff x="1115616" y="1975816"/>
            <a:chExt cx="7199435" cy="463079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1115616" y="1975816"/>
              <a:ext cx="7165477" cy="3121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6000" b="1" dirty="0" smtClean="0">
                  <a:ln w="19050">
                    <a:solidFill>
                      <a:schemeClr val="bg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Monotype Corsiva" pitchFamily="66" charset="0"/>
                </a:rPr>
                <a:t>Русский народный костюм  в  Западной Сибири</a:t>
              </a:r>
              <a:endParaRPr lang="ru-RU" sz="6000" b="1" dirty="0">
                <a:ln w="19050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Monotype Corsiva" pitchFamily="66" charset="0"/>
              </a:endParaRPr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1115616" y="5901826"/>
              <a:ext cx="7199435" cy="704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otype Corsiva" pitchFamily="66" charset="0"/>
                </a:rPr>
                <a:t>Гагарина Е. Н.</a:t>
              </a:r>
              <a:endParaRPr lang="ru-RU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endParaRPr>
            </a:p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otype Corsiva" pitchFamily="66" charset="0"/>
                </a:rPr>
                <a:t>2015</a:t>
              </a:r>
              <a:endParaRPr lang="ru-RU" dirty="0">
                <a:solidFill>
                  <a:schemeClr val="tx2"/>
                </a:solidFill>
                <a:latin typeface="+mn-lt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/>
          <p:cNvSpPr/>
          <p:nvPr/>
        </p:nvSpPr>
        <p:spPr>
          <a:xfrm>
            <a:off x="2411760" y="1916832"/>
            <a:ext cx="6264696" cy="4536504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D:\!Гагарина Лена\!Новое\Народный костюм\Фото костюм\Туникообразная рубаха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9648"/>
            <a:ext cx="3312368" cy="51116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algn="r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Мужская горничная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22531" name="Picture 3" descr="D:\!Гагарина Лена\!Новое\Народный костюм\Фото костюм\Туникообразные рубаха и штаны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060848"/>
            <a:ext cx="6000550" cy="423447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Мужская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23554" name="Picture 2" descr="D:\!Гагарина Лена\!Новое\Народный костюм\Фото костюм\Мужская одежда. Головные уборы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556792"/>
            <a:ext cx="6013831" cy="455148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 7"/>
          <p:cNvSpPr/>
          <p:nvPr/>
        </p:nvSpPr>
        <p:spPr>
          <a:xfrm>
            <a:off x="467544" y="1556792"/>
            <a:ext cx="6480720" cy="4824536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4099" name="Picture 3" descr="D:\!Гагарина Лена\!Новое\Народный костюм\Фото костюм\Шабур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3068960"/>
            <a:ext cx="2044099" cy="345638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Верхняя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24578" name="Picture 2" descr="D:\!Гагарина Лена\!Новое\Народный костюм\Фото костюм\Верхняя одежд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28800"/>
            <a:ext cx="6202313" cy="46048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028384" y="299695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 smtClean="0">
                <a:solidFill>
                  <a:schemeClr val="accent1"/>
                </a:solidFill>
              </a:rPr>
              <a:t>Шабур</a:t>
            </a:r>
            <a:endParaRPr lang="ru-RU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!Гагарина Лена\!Новое\Народный костюм\Фото костюм\Обув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617432"/>
            <a:ext cx="6336704" cy="462165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Обувь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Пояса-опояски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26626" name="Picture 2" descr="D:\!Гагарина Лена\!Новое\Народный костюм\Фото костюм\Пояса –опояск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4679030" cy="32403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3299701"/>
            <a:ext cx="3266703" cy="2614952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03848" y="5589240"/>
            <a:ext cx="5112568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chemeClr val="accent6">
                    <a:lumMod val="75000"/>
                  </a:schemeClr>
                </a:solidFill>
              </a:rPr>
              <a:t>Сундук невесты </a:t>
            </a:r>
            <a:endParaRPr lang="ru-RU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Кушаки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27651" name="Picture 3" descr="D:\!Гагарина Лена\!Новое\Народный костюм\Фото костюм\Кушак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2"/>
            <a:ext cx="5965205" cy="457047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Прямоугольник 11"/>
          <p:cNvSpPr/>
          <p:nvPr/>
        </p:nvSpPr>
        <p:spPr>
          <a:xfrm>
            <a:off x="179512" y="1484784"/>
            <a:ext cx="4176464" cy="432048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«Городской»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268760"/>
            <a:ext cx="2305090" cy="465275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268760"/>
            <a:ext cx="2325600" cy="46512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628800"/>
            <a:ext cx="3536369" cy="4062897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«Городской»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Женская нательная одежда, нижнее белье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556792"/>
            <a:ext cx="6789797" cy="437098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/>
          <p:cNvSpPr/>
          <p:nvPr/>
        </p:nvSpPr>
        <p:spPr>
          <a:xfrm>
            <a:off x="251520" y="1700808"/>
            <a:ext cx="5904656" cy="4536504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«Городской»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Женская горничная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69" name="Picture 1" descr="D:\!Гагарина Лена\!Новое\Народный костюм\Фото костюм\shamshur-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268760"/>
            <a:ext cx="2678830" cy="402490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5646266" cy="429372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 9"/>
          <p:cNvSpPr/>
          <p:nvPr/>
        </p:nvSpPr>
        <p:spPr>
          <a:xfrm>
            <a:off x="251520" y="1556792"/>
            <a:ext cx="8496944" cy="4824535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«Городской»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Типичные элементы городского костюма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232031" cy="4614081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Прямоугольник 19"/>
          <p:cNvSpPr/>
          <p:nvPr/>
        </p:nvSpPr>
        <p:spPr>
          <a:xfrm>
            <a:off x="456911" y="3861048"/>
            <a:ext cx="3456384" cy="2304256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sp useBgFill="1">
        <p:nvSpPr>
          <p:cNvPr id="19" name="Прямоугольник 18"/>
          <p:cNvSpPr/>
          <p:nvPr/>
        </p:nvSpPr>
        <p:spPr>
          <a:xfrm>
            <a:off x="5868144" y="1340768"/>
            <a:ext cx="2843808" cy="252028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27584" y="764704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i="1" dirty="0" smtClean="0">
                <a:solidFill>
                  <a:schemeClr val="tx2"/>
                </a:solidFill>
              </a:rPr>
              <a:t>Кто такие русские сибиряки?</a:t>
            </a:r>
            <a:endParaRPr lang="ru-RU" sz="3200" dirty="0">
              <a:solidFill>
                <a:schemeClr val="tx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412776"/>
            <a:ext cx="2704381" cy="237577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3923928" y="4653136"/>
            <a:ext cx="43204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/>
              <a:t>«Поздние переселенцы»</a:t>
            </a:r>
            <a:r>
              <a:rPr lang="ru-RU" sz="2000" dirty="0" smtClean="0"/>
              <a:t> - потомки семей, переселявшиеся в Сибирь, начиная с 1880-х годов. 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940153" y="3460899"/>
            <a:ext cx="2736304" cy="338554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2"/>
                </a:solidFill>
              </a:rPr>
              <a:t>Крестьяне-староверы</a:t>
            </a:r>
            <a:endParaRPr lang="ru-RU" sz="1600" i="1" dirty="0">
              <a:solidFill>
                <a:schemeClr val="tx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2204864"/>
            <a:ext cx="3315335" cy="2180282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699792" y="2132856"/>
            <a:ext cx="3312368" cy="338554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2"/>
                </a:solidFill>
              </a:rPr>
              <a:t>Пожилые казаки</a:t>
            </a:r>
            <a:endParaRPr lang="ru-RU" sz="1600" i="1" dirty="0">
              <a:solidFill>
                <a:schemeClr val="tx2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933056"/>
            <a:ext cx="3303092" cy="2140404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39552" y="5733256"/>
            <a:ext cx="3312368" cy="338554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solidFill>
                  <a:schemeClr val="tx2"/>
                </a:solidFill>
              </a:rPr>
              <a:t>Свадьба новоселов</a:t>
            </a:r>
            <a:endParaRPr lang="ru-RU" sz="1600" i="1" dirty="0">
              <a:solidFill>
                <a:schemeClr val="tx2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99592" y="1340768"/>
            <a:ext cx="48245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/>
              <a:t>Старожилы</a:t>
            </a:r>
            <a:r>
              <a:rPr lang="ru-RU" sz="2000" dirty="0" smtClean="0"/>
              <a:t> (казаки и старообрядцы) – их предки поселились в Сибири до середины XIX 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/>
          <p:cNvSpPr/>
          <p:nvPr/>
        </p:nvSpPr>
        <p:spPr>
          <a:xfrm>
            <a:off x="1835696" y="1556792"/>
            <a:ext cx="7056784" cy="4536504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«Городской»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Женская верхняя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2448926" cy="501317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5121" name="Picture 1" descr="D:\!Гагарина Лена\!Новое\Народный костюм\Фото костюм\Женская верхняя одежд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628800"/>
            <a:ext cx="6768752" cy="435787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Прямоугольник 11"/>
          <p:cNvSpPr/>
          <p:nvPr/>
        </p:nvSpPr>
        <p:spPr>
          <a:xfrm>
            <a:off x="323528" y="1620590"/>
            <a:ext cx="5544616" cy="4824536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1268760"/>
            <a:ext cx="2709573" cy="510339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«Городской»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Мужская горничная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796137" y="6021288"/>
            <a:ext cx="2736304" cy="338554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ru-RU" sz="1600" i="1" dirty="0" smtClean="0">
                <a:solidFill>
                  <a:schemeClr val="accent1"/>
                </a:solidFill>
              </a:rPr>
              <a:t>Свадебная </a:t>
            </a:r>
            <a:r>
              <a:rPr lang="ru-RU" sz="1600" i="1" dirty="0" smtClean="0">
                <a:solidFill>
                  <a:schemeClr val="accent1"/>
                </a:solidFill>
              </a:rPr>
              <a:t>мужская рубаха</a:t>
            </a:r>
            <a:endParaRPr lang="ru-RU" sz="1600" i="1" dirty="0">
              <a:solidFill>
                <a:schemeClr val="accent1"/>
              </a:solidFill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00808"/>
            <a:ext cx="5400600" cy="461334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Русский народный костюм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2464494" cy="495844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268760"/>
            <a:ext cx="2214207" cy="501317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84784"/>
            <a:ext cx="3936295" cy="507417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Принципы изучения народного костюма</a:t>
            </a:r>
            <a:endParaRPr lang="ru-RU" sz="3000" dirty="0">
              <a:solidFill>
                <a:schemeClr val="tx2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71600" y="1500263"/>
            <a:ext cx="7128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0070C0"/>
                </a:solidFill>
              </a:rPr>
              <a:t>Компоненты костюма </a:t>
            </a:r>
            <a:r>
              <a:rPr lang="ru-RU" sz="2000" dirty="0" smtClean="0">
                <a:solidFill>
                  <a:srgbClr val="0070C0"/>
                </a:solidFill>
              </a:rPr>
              <a:t>:</a:t>
            </a:r>
          </a:p>
          <a:p>
            <a:r>
              <a:rPr lang="ru-RU" sz="2000" dirty="0" smtClean="0"/>
              <a:t>	рубаха, штаны, пиджак, головной убор, обувь, пояс.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71600" y="2292351"/>
            <a:ext cx="71287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0070C0"/>
                </a:solidFill>
              </a:rPr>
              <a:t>Функции одежды</a:t>
            </a:r>
            <a:r>
              <a:rPr lang="ru-RU" sz="2000" dirty="0" smtClean="0">
                <a:solidFill>
                  <a:srgbClr val="0070C0"/>
                </a:solidFill>
              </a:rPr>
              <a:t>:</a:t>
            </a:r>
          </a:p>
          <a:p>
            <a:r>
              <a:rPr lang="ru-RU" sz="2000" dirty="0" smtClean="0"/>
              <a:t>	нательная, горничная и верхняя одежда.</a:t>
            </a:r>
          </a:p>
          <a:p>
            <a:endParaRPr lang="ru-RU" sz="1400" dirty="0" smtClean="0"/>
          </a:p>
          <a:p>
            <a:r>
              <a:rPr lang="ru-RU" sz="2000" b="1" dirty="0" smtClean="0">
                <a:solidFill>
                  <a:srgbClr val="0070C0"/>
                </a:solidFill>
              </a:rPr>
              <a:t>Одежда бывает </a:t>
            </a:r>
          </a:p>
          <a:p>
            <a:r>
              <a:rPr lang="ru-RU" sz="2000" dirty="0" smtClean="0"/>
              <a:t>	будничная, рабочая, праздничная, обрядовая. 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71600" y="3876527"/>
            <a:ext cx="7128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rgbClr val="0070C0"/>
                </a:solidFill>
              </a:rPr>
              <a:t>Комплекс одежды</a:t>
            </a:r>
            <a:r>
              <a:rPr lang="ru-RU" sz="2000" dirty="0" smtClean="0">
                <a:solidFill>
                  <a:srgbClr val="0070C0"/>
                </a:solidFill>
              </a:rPr>
              <a:t> </a:t>
            </a:r>
            <a:r>
              <a:rPr lang="ru-RU" sz="2000" dirty="0" smtClean="0"/>
              <a:t>- устойчивый набор отдельных компонентов 	(предметов) одежды, привязанный к обширным 	историко-культурным районам.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71600" y="4956647"/>
            <a:ext cx="7128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rgbClr val="0070C0"/>
                </a:solidFill>
              </a:rPr>
              <a:t>Костюм</a:t>
            </a:r>
            <a:r>
              <a:rPr lang="ru-RU" sz="2000" dirty="0" smtClean="0"/>
              <a:t> - набор вещей, которые традиционно сочетаются 	между 	собой.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261960"/>
            <a:ext cx="1944216" cy="248035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261196"/>
            <a:ext cx="1926643" cy="247837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cxnSp>
        <p:nvCxnSpPr>
          <p:cNvPr id="21" name="Прямая со стрелкой 20"/>
          <p:cNvCxnSpPr/>
          <p:nvPr/>
        </p:nvCxnSpPr>
        <p:spPr>
          <a:xfrm>
            <a:off x="1731789" y="4829051"/>
            <a:ext cx="0" cy="2880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Принципы изучения народного костюма</a:t>
            </a:r>
            <a:endParaRPr lang="ru-RU" sz="30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59632" y="3140968"/>
            <a:ext cx="2689582" cy="369332"/>
          </a:xfrm>
          <a:prstGeom prst="rect">
            <a:avLst/>
          </a:prstGeom>
          <a:solidFill>
            <a:schemeClr val="bg1">
              <a:alpha val="68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«Традиционный» костюм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292080" y="3140968"/>
            <a:ext cx="2218877" cy="369332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«Городской» костюм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71600" y="5157192"/>
            <a:ext cx="1545295" cy="369332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4"/>
                </a:solidFill>
              </a:rPr>
              <a:t>Праздничный</a:t>
            </a:r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699792" y="5157192"/>
            <a:ext cx="1342740" cy="369332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4"/>
                </a:solidFill>
              </a:rPr>
              <a:t>Будничный </a:t>
            </a:r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860032" y="5157192"/>
            <a:ext cx="1545295" cy="369332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4"/>
                </a:solidFill>
              </a:rPr>
              <a:t>Праздничный</a:t>
            </a:r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660232" y="5157192"/>
            <a:ext cx="1342740" cy="369332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4"/>
                </a:solidFill>
              </a:rPr>
              <a:t>Будничный </a:t>
            </a:r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716016" y="3717032"/>
            <a:ext cx="3384376" cy="107721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ru-RU" sz="1600" i="1" dirty="0" smtClean="0"/>
              <a:t>Сложивший под влиянием городской моды, новых тканей и швейных технологий во второй половине XIX века.</a:t>
            </a:r>
            <a:endParaRPr lang="ru-RU" sz="1600" i="1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2987824" y="2636912"/>
            <a:ext cx="0" cy="432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5796136" y="2636912"/>
            <a:ext cx="0" cy="432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827584" y="3717032"/>
            <a:ext cx="3384376" cy="1077218"/>
          </a:xfrm>
          <a:prstGeom prst="rect">
            <a:avLst/>
          </a:prstGeom>
          <a:solidFill>
            <a:schemeClr val="bg1">
              <a:alpha val="44000"/>
            </a:schemeClr>
          </a:solidFill>
          <a:ln w="25400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ru-RU" sz="1600" i="1" dirty="0" smtClean="0"/>
              <a:t>Сложившийся издавна и включавший элементы костюма мест выхода сибиряков.</a:t>
            </a:r>
          </a:p>
          <a:p>
            <a:pPr algn="just"/>
            <a:endParaRPr lang="ru-RU" sz="1600" i="1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3419872" y="4847894"/>
            <a:ext cx="0" cy="2880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5630854" y="4847894"/>
            <a:ext cx="0" cy="2880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7318937" y="4847894"/>
            <a:ext cx="0" cy="2880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971600" y="5589240"/>
            <a:ext cx="7056784" cy="369332"/>
          </a:xfrm>
          <a:prstGeom prst="rect">
            <a:avLst/>
          </a:prstGeom>
          <a:solidFill>
            <a:schemeClr val="bg1">
              <a:alpha val="39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Нательная, горничная и верхняя одежда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71800" y="2204864"/>
            <a:ext cx="3600400" cy="400110"/>
          </a:xfrm>
          <a:prstGeom prst="rect">
            <a:avLst/>
          </a:prstGeom>
          <a:solidFill>
            <a:schemeClr val="bg1">
              <a:alpha val="49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C00000"/>
                </a:solidFill>
              </a:rPr>
              <a:t>Западносибирский комплекс</a:t>
            </a:r>
            <a:endParaRPr lang="ru-RU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Женская нательная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1026" name="Picture 2" descr="D:\!Гагарина Лена\!Новое\Народный костюм\Фото костюм\РубахаЖенская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196" y="1628800"/>
            <a:ext cx="5832648" cy="428664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Мужская нательная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18434" name="Picture 2" descr="D:\!Гагарина Лена\!Новое\Народный костюм\Фото костюм\Мужская нательная одежд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132" y="1567425"/>
            <a:ext cx="7123792" cy="437809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 9"/>
          <p:cNvSpPr/>
          <p:nvPr/>
        </p:nvSpPr>
        <p:spPr>
          <a:xfrm>
            <a:off x="107504" y="1556792"/>
            <a:ext cx="6336704" cy="4752528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Женская горничная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19460" name="Picture 4" descr="D:\!Гагарина Лена\!Новое\Народный костюм\Фото костюм\falk-img_0062a313_20080330_12345252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1268760"/>
            <a:ext cx="3117908" cy="468052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pic>
        <p:nvPicPr>
          <p:cNvPr id="19458" name="Picture 2" descr="D:\!Гагарина Лена\!Новое\Народный костюм\Фото костюм\Женская горничная одежд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6060521" cy="446449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Прямоугольник 10"/>
          <p:cNvSpPr/>
          <p:nvPr/>
        </p:nvSpPr>
        <p:spPr>
          <a:xfrm>
            <a:off x="-252536" y="6858000"/>
            <a:ext cx="6444208" cy="4464496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116632"/>
            <a:ext cx="6840760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Женская горничная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836712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89474"/>
            <a:ext cx="2339752" cy="470011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692696"/>
            <a:ext cx="2304256" cy="464976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1772816"/>
            <a:ext cx="5489086" cy="3816424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 9"/>
          <p:cNvSpPr/>
          <p:nvPr/>
        </p:nvSpPr>
        <p:spPr>
          <a:xfrm>
            <a:off x="251520" y="1556792"/>
            <a:ext cx="6192688" cy="4176464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21507" name="Picture 3" descr="D:\!Гагарина Лена\!Новое\Народный костюм\Фото костюм\shamshur-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8" y="1196752"/>
            <a:ext cx="2222924" cy="33399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2" name="Прямоугольник 1"/>
          <p:cNvSpPr/>
          <p:nvPr/>
        </p:nvSpPr>
        <p:spPr>
          <a:xfrm>
            <a:off x="107504" y="116632"/>
            <a:ext cx="748883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</a:rPr>
              <a:t>Типология русского сибирского костюма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899592" y="1196752"/>
            <a:ext cx="74159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 smtClean="0">
                <a:solidFill>
                  <a:schemeClr val="accent4"/>
                </a:solidFill>
              </a:rPr>
              <a:t>Женская одежда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764704"/>
            <a:ext cx="7488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i="1" dirty="0" smtClean="0">
                <a:solidFill>
                  <a:schemeClr val="tx2"/>
                </a:solidFill>
              </a:rPr>
              <a:t>Традиционный комплекс</a:t>
            </a:r>
            <a:endParaRPr lang="ru-RU" sz="3000" dirty="0">
              <a:solidFill>
                <a:schemeClr val="tx2"/>
              </a:solidFill>
            </a:endParaRPr>
          </a:p>
        </p:txBody>
      </p:sp>
      <p:pic>
        <p:nvPicPr>
          <p:cNvPr id="21506" name="Picture 2" descr="D:\!Гагарина Лена\!Новое\Народный костюм\Фото костюм\Головные уборы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628800"/>
            <a:ext cx="5976452" cy="396127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pic>
        <p:nvPicPr>
          <p:cNvPr id="21508" name="Picture 4" descr="D:\!Гагарина Лена\!Новое\Народный костюм\Фото костюм\shamshur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4149080"/>
            <a:ext cx="2900090" cy="247336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298</Words>
  <Application>Microsoft Office PowerPoint</Application>
  <PresentationFormat>Экран (4:3)</PresentationFormat>
  <Paragraphs>84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Компас</dc:creator>
  <cp:lastModifiedBy>NP</cp:lastModifiedBy>
  <cp:revision>87</cp:revision>
  <dcterms:created xsi:type="dcterms:W3CDTF">2014-02-28T15:22:04Z</dcterms:created>
  <dcterms:modified xsi:type="dcterms:W3CDTF">2015-03-31T08:02:09Z</dcterms:modified>
</cp:coreProperties>
</file>